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1" r:id="rId1"/>
  </p:sldMasterIdLst>
  <p:notesMasterIdLst>
    <p:notesMasterId r:id="rId8"/>
  </p:notesMasterIdLst>
  <p:handoutMasterIdLst>
    <p:handoutMasterId r:id="rId9"/>
  </p:handoutMasterIdLst>
  <p:sldIdLst>
    <p:sldId id="502" r:id="rId2"/>
    <p:sldId id="828" r:id="rId3"/>
    <p:sldId id="501" r:id="rId4"/>
    <p:sldId id="829" r:id="rId5"/>
    <p:sldId id="500" r:id="rId6"/>
    <p:sldId id="830" r:id="rId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lson, Matthew J [CCE E]" initials="NMJ[E" lastIdx="1" clrIdx="0">
    <p:extLst>
      <p:ext uri="{19B8F6BF-5375-455C-9EA6-DF929625EA0E}">
        <p15:presenceInfo xmlns:p15="http://schemas.microsoft.com/office/powerpoint/2012/main" userId="Nelson, Matthew J [CCE E]" providerId="None"/>
      </p:ext>
    </p:extLst>
  </p:cmAuthor>
  <p:cmAuthor id="2" name="matthew Nelson" initials="mN" lastIdx="1" clrIdx="1">
    <p:extLst>
      <p:ext uri="{19B8F6BF-5375-455C-9EA6-DF929625EA0E}">
        <p15:presenceInfo xmlns:p15="http://schemas.microsoft.com/office/powerpoint/2012/main" userId="edj4XCjYmsubzIpR1zO7h/a131U5IfdgbRC/OFD0UwQ=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102E"/>
    <a:srgbClr val="525252"/>
    <a:srgbClr val="F8F8F8"/>
    <a:srgbClr val="ACA39A"/>
    <a:srgbClr val="F1BE48"/>
    <a:srgbClr val="6E6259"/>
    <a:srgbClr val="010000"/>
    <a:srgbClr val="7A6E67"/>
    <a:srgbClr val="F2BF49"/>
    <a:srgbClr val="ADA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56" autoAdjust="0"/>
    <p:restoredTop sz="95226" autoAdjust="0"/>
  </p:normalViewPr>
  <p:slideViewPr>
    <p:cSldViewPr>
      <p:cViewPr varScale="1">
        <p:scale>
          <a:sx n="88" d="100"/>
          <a:sy n="88" d="100"/>
        </p:scale>
        <p:origin x="102" y="29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737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4211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5A0C9-E830-1241-BEA3-6925DA004ECF}" type="datetimeFigureOut">
              <a:rPr lang="en-US" smtClean="0"/>
              <a:pPr/>
              <a:t>7/20/2022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4522-76EF-EF4D-8870-07F3436BA4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24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350.png>
</file>

<file path=ppt/media/image2370.png>
</file>

<file path=ppt/media/image2390.png>
</file>

<file path=ppt/media/image4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45082-6AF3-024B-A14D-C5AD8123919E}" type="datetimeFigureOut">
              <a:rPr lang="en-US" smtClean="0"/>
              <a:pPr/>
              <a:t>7/20/2022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6D18E-8B09-B24B-9169-4FC527B8D8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164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811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 userDrawn="1"/>
        </p:nvSpPr>
        <p:spPr bwMode="auto">
          <a:xfrm>
            <a:off x="0" y="6348431"/>
            <a:ext cx="9144000" cy="509569"/>
          </a:xfrm>
          <a:prstGeom prst="rect">
            <a:avLst/>
          </a:prstGeom>
          <a:solidFill>
            <a:srgbClr val="C8102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ISU LEFT white.eps"/>
          <p:cNvPicPr>
            <a:picLocks noChangeAspect="1"/>
          </p:cNvPicPr>
          <p:nvPr userDrawn="1"/>
        </p:nvPicPr>
        <p:blipFill>
          <a:blip r:embed="rId4"/>
          <a:srcRect b="38235"/>
          <a:stretch>
            <a:fillRect/>
          </a:stretch>
        </p:blipFill>
        <p:spPr bwMode="auto">
          <a:xfrm>
            <a:off x="381000" y="6503215"/>
            <a:ext cx="2396490" cy="19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 Placeholder 4"/>
          <p:cNvSpPr txBox="1">
            <a:spLocks/>
          </p:cNvSpPr>
          <p:nvPr userDrawn="1"/>
        </p:nvSpPr>
        <p:spPr>
          <a:xfrm>
            <a:off x="4648200" y="6469856"/>
            <a:ext cx="4191000" cy="285750"/>
          </a:xfrm>
          <a:prstGeom prst="rect">
            <a:avLst/>
          </a:prstGeom>
        </p:spPr>
        <p:txBody>
          <a:bodyPr/>
          <a:lstStyle>
            <a:lvl1pPr marL="0" indent="0" algn="r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None/>
              <a:defRPr sz="1600" b="1" i="0" baseline="0">
                <a:solidFill>
                  <a:schemeClr val="bg1"/>
                </a:solidFill>
                <a:latin typeface="Univers 65" charset="0"/>
                <a:ea typeface="Univers 65" charset="0"/>
                <a:cs typeface="Univers 65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9pPr>
          </a:lstStyle>
          <a:p>
            <a:pPr eaLnBrk="1" hangingPunct="1"/>
            <a:r>
              <a:rPr lang="en-US" sz="1200" kern="0" dirty="0">
                <a:latin typeface="Univers 75 Black" charset="0"/>
                <a:ea typeface="Univers 75 Black" charset="0"/>
                <a:cs typeface="Univers 75 Black" charset="0"/>
              </a:rPr>
              <a:t>Civil, Construction, and Environmental</a:t>
            </a:r>
            <a:r>
              <a:rPr lang="en-US" sz="1200" kern="0" baseline="0" dirty="0">
                <a:latin typeface="Univers 75 Black" charset="0"/>
                <a:ea typeface="Univers 75 Black" charset="0"/>
                <a:cs typeface="Univers 75 Black" charset="0"/>
              </a:rPr>
              <a:t> Engineering</a:t>
            </a:r>
            <a:endParaRPr lang="en-US" sz="1200" kern="0" dirty="0">
              <a:latin typeface="Univers 75 Black" charset="0"/>
              <a:ea typeface="Univers 75 Black" charset="0"/>
              <a:cs typeface="Univers 75 Black" charset="0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1" y="0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DISTRIBUTION A: Approved for public release; distribution unlimited (AFRL-2022-3309)</a:t>
            </a:r>
          </a:p>
        </p:txBody>
      </p:sp>
    </p:spTree>
    <p:extLst>
      <p:ext uri="{BB962C8B-B14F-4D97-AF65-F5344CB8AC3E}">
        <p14:creationId xmlns:p14="http://schemas.microsoft.com/office/powerpoint/2010/main" val="340084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35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5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37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237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39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239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18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150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4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54.1 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No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2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51F6080A-1FAC-4F4B-A796-30ADB6184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2246" y="233192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911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18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150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4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54.1 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No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2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28842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19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No 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200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315 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N/a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2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15A179FB-D2C0-4912-883C-C5F1549B3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33192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061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19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No 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200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315 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N/a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4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test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38120" y="2819400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88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20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No 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200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191 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N/a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2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88309DED-CCE8-4492-9563-5286748B9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331928"/>
            <a:ext cx="5334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903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4520" y="195022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8102E"/>
                </a:solidFill>
                <a:latin typeface="Times" panose="02020603050405020304" pitchFamily="18" charset="0"/>
                <a:cs typeface="Times" panose="02020603050405020304" pitchFamily="18" charset="0"/>
              </a:rPr>
              <a:t>Datasets</a:t>
            </a:r>
            <a:endParaRPr lang="en-US" sz="2800" dirty="0">
              <a:solidFill>
                <a:srgbClr val="C8102E"/>
              </a:solidFill>
              <a:latin typeface="Times" panose="02020603050405020304" pitchFamily="18" charset="0"/>
              <a:cs typeface="Times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604520" y="68580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" name="Rectangle 4"/>
          <p:cNvSpPr/>
          <p:nvPr/>
        </p:nvSpPr>
        <p:spPr>
          <a:xfrm>
            <a:off x="604520" y="685800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5 – test 20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3886200" y="108417"/>
            <a:ext cx="4953000" cy="696430"/>
            <a:chOff x="66676" y="2798082"/>
            <a:chExt cx="6715124" cy="1261836"/>
          </a:xfrm>
        </p:grpSpPr>
        <p:sp>
          <p:nvSpPr>
            <p:cNvPr id="29" name="Rectangle 28"/>
            <p:cNvSpPr/>
            <p:nvPr/>
          </p:nvSpPr>
          <p:spPr>
            <a:xfrm>
              <a:off x="66676" y="2798082"/>
              <a:ext cx="6715124" cy="1261836"/>
            </a:xfrm>
            <a:prstGeom prst="rect">
              <a:avLst/>
            </a:prstGeom>
            <a:noFill/>
          </p:spPr>
        </p:sp>
        <p:sp>
          <p:nvSpPr>
            <p:cNvPr id="30" name="Freeform 29"/>
            <p:cNvSpPr/>
            <p:nvPr/>
          </p:nvSpPr>
          <p:spPr>
            <a:xfrm>
              <a:off x="66676" y="3099793"/>
              <a:ext cx="1879221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High-Rate</a:t>
              </a:r>
              <a:r>
                <a:rPr lang="en-US" sz="1000" kern="1200" dirty="0">
                  <a:latin typeface="Garamond" panose="02020404030301010803" pitchFamily="18" charset="0"/>
                </a:rPr>
                <a:t> Overview</a:t>
              </a:r>
              <a:endParaRPr lang="en-US" sz="1000" kern="1200" dirty="0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163052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Benchmark</a:t>
              </a:r>
            </a:p>
          </p:txBody>
        </p:sp>
        <p:sp>
          <p:nvSpPr>
            <p:cNvPr id="32" name="Freeform 31"/>
            <p:cNvSpPr/>
            <p:nvPr/>
          </p:nvSpPr>
          <p:spPr>
            <a:xfrm>
              <a:off x="3194376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09218" tIns="26670" rIns="355877" bIns="2667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kern="1200" dirty="0">
                  <a:latin typeface="Garamond" panose="02020404030301010803" pitchFamily="18" charset="0"/>
                </a:rPr>
                <a:t>Applications</a:t>
              </a:r>
            </a:p>
          </p:txBody>
        </p:sp>
        <p:sp>
          <p:nvSpPr>
            <p:cNvPr id="33" name="Freeform 32"/>
            <p:cNvSpPr/>
            <p:nvPr/>
          </p:nvSpPr>
          <p:spPr>
            <a:xfrm>
              <a:off x="4750050" y="3099793"/>
              <a:ext cx="1883664" cy="658415"/>
            </a:xfrm>
            <a:custGeom>
              <a:avLst/>
              <a:gdLst>
                <a:gd name="connsiteX0" fmla="*/ 0 w 1646039"/>
                <a:gd name="connsiteY0" fmla="*/ 0 h 658415"/>
                <a:gd name="connsiteX1" fmla="*/ 1316832 w 1646039"/>
                <a:gd name="connsiteY1" fmla="*/ 0 h 658415"/>
                <a:gd name="connsiteX2" fmla="*/ 1646039 w 1646039"/>
                <a:gd name="connsiteY2" fmla="*/ 329208 h 658415"/>
                <a:gd name="connsiteX3" fmla="*/ 1316832 w 1646039"/>
                <a:gd name="connsiteY3" fmla="*/ 658415 h 658415"/>
                <a:gd name="connsiteX4" fmla="*/ 0 w 1646039"/>
                <a:gd name="connsiteY4" fmla="*/ 658415 h 658415"/>
                <a:gd name="connsiteX5" fmla="*/ 329208 w 1646039"/>
                <a:gd name="connsiteY5" fmla="*/ 329208 h 658415"/>
                <a:gd name="connsiteX6" fmla="*/ 0 w 1646039"/>
                <a:gd name="connsiteY6" fmla="*/ 0 h 658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6039" h="658415">
                  <a:moveTo>
                    <a:pt x="0" y="0"/>
                  </a:moveTo>
                  <a:lnTo>
                    <a:pt x="1316832" y="0"/>
                  </a:lnTo>
                  <a:lnTo>
                    <a:pt x="1646039" y="329208"/>
                  </a:lnTo>
                  <a:lnTo>
                    <a:pt x="1316832" y="658415"/>
                  </a:lnTo>
                  <a:lnTo>
                    <a:pt x="0" y="658415"/>
                  </a:lnTo>
                  <a:lnTo>
                    <a:pt x="329208" y="329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85228" tIns="52007" rIns="381214" bIns="52007" numCol="1" spcCol="1270" anchor="ctr" anchorCtr="0">
              <a:noAutofit/>
            </a:bodyPr>
            <a:lstStyle/>
            <a:p>
              <a:pPr lvl="0" algn="ctr" defTabSz="1733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000" dirty="0">
                  <a:latin typeface="Garamond" panose="02020404030301010803" pitchFamily="18" charset="0"/>
                </a:rPr>
                <a:t>Datasets</a:t>
              </a:r>
              <a:endParaRPr lang="en-US" sz="1000" kern="1200" dirty="0">
                <a:latin typeface="Garamond" panose="02020404030301010803" pitchFamily="18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04520" y="1101060"/>
            <a:ext cx="2814856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  <a:buClr>
                <a:srgbClr val="C00000"/>
              </a:buClr>
            </a:pPr>
            <a:r>
              <a:rPr lang="en-US" sz="1400" b="1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Excitations: 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Static cart action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Single hammer impact</a:t>
            </a:r>
          </a:p>
          <a:p>
            <a:pPr marL="742950" lvl="1" indent="-285750">
              <a:spcAft>
                <a:spcPts val="600"/>
              </a:spcAft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sz="1400" dirty="0">
                <a:latin typeface="Times" panose="02020603050405020304" pitchFamily="18" charset="0"/>
                <a:cs typeface="Times" panose="02020603050405020304" pitchFamily="18" charset="0"/>
              </a:rPr>
              <a:t>No electromagnet mass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Cart position: 200 mm</a:t>
                </a: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Max acceleration : </a:t>
                </a:r>
                <a14:m>
                  <m:oMath xmlns:m="http://schemas.openxmlformats.org/officeDocument/2006/math">
                    <m:r>
                      <a:rPr lang="en-US" sz="140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</m:t>
                    </m:r>
                    <m:r>
                      <a:rPr lang="en-US" sz="1400" b="0" i="1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191 </m:t>
                    </m:r>
                    <m:r>
                      <m:rPr>
                        <m:sty m:val="p"/>
                      </m:rPr>
                      <a:rPr lang="en-US" sz="1400" b="0" i="0" dirty="0" smtClean="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m</m:t>
                    </m:r>
                    <m:r>
                      <a:rPr lang="en-US" sz="1400">
                        <a:latin typeface="Cambria Math" panose="02040503050406030204" pitchFamily="18" charset="0"/>
                        <a:cs typeface="Times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400" i="1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s</m:t>
                        </m:r>
                      </m:e>
                      <m:sup>
                        <m:r>
                          <a:rPr lang="en-US" sz="1400">
                            <a:latin typeface="Cambria Math" panose="02040503050406030204" pitchFamily="18" charset="0"/>
                            <a:cs typeface="Times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400" dirty="0">
                  <a:latin typeface="Times" panose="02020603050405020304" pitchFamily="18" charset="0"/>
                  <a:cs typeface="Times" panose="02020603050405020304" pitchFamily="18" charset="0"/>
                </a:endParaRPr>
              </a:p>
              <a:p>
                <a:pPr marL="285750" indent="-285750">
                  <a:spcAft>
                    <a:spcPts val="600"/>
                  </a:spcAft>
                  <a:buClr>
                    <a:srgbClr val="C00000"/>
                  </a:buClr>
                  <a:buFont typeface="Arial" panose="020B0604020202020204" pitchFamily="34" charset="0"/>
                  <a:buChar char="•"/>
                </a:pPr>
                <a:r>
                  <a:rPr lang="en-US" sz="1400" dirty="0">
                    <a:latin typeface="Times" panose="02020603050405020304" pitchFamily="18" charset="0"/>
                    <a:cs typeface="Times" panose="02020603050405020304" pitchFamily="18" charset="0"/>
                  </a:rPr>
                  <a:t>Mass drop: N/a</a:t>
                </a:r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8320" y="1394473"/>
                <a:ext cx="3374078" cy="892552"/>
              </a:xfrm>
              <a:prstGeom prst="rect">
                <a:avLst/>
              </a:prstGeom>
              <a:blipFill>
                <a:blip r:embed="rId4"/>
                <a:stretch>
                  <a:fillRect l="-362" t="-1370" b="-61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test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00020" y="2625341"/>
            <a:ext cx="32004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644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-WithoutNumbers_2A" id="{DAA3A06B-2874-4C40-887F-CC7B1BF1C35D}" vid="{E9E9EAC2-7F89-5746-8376-BA09D22282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4470</TotalTime>
  <Words>234</Words>
  <Application>Microsoft Office PowerPoint</Application>
  <PresentationFormat>On-screen Show (4:3)</PresentationFormat>
  <Paragraphs>78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Cambria Math</vt:lpstr>
      <vt:lpstr>Garamond</vt:lpstr>
      <vt:lpstr>Times</vt:lpstr>
      <vt:lpstr>Times New Roman</vt:lpstr>
      <vt:lpstr>Univers 75 Black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Nelson, Matthew J [CCE E]</dc:creator>
  <cp:lastModifiedBy>Downey, Austin</cp:lastModifiedBy>
  <cp:revision>173</cp:revision>
  <dcterms:created xsi:type="dcterms:W3CDTF">2021-09-29T19:33:20Z</dcterms:created>
  <dcterms:modified xsi:type="dcterms:W3CDTF">2022-07-20T21:54:12Z</dcterms:modified>
</cp:coreProperties>
</file>

<file path=docProps/thumbnail.jpeg>
</file>